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/Relationships>

</file>

<file path=ppt/media/image1.png>
</file>

<file path=ppt/media/image1.ti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Shape 13"/>
          <p:cNvSpPr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Shape 1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sz="half" idx="13"/>
          </p:nvPr>
        </p:nvSpPr>
        <p:spPr>
          <a:xfrm>
            <a:off x="12192000" y="0"/>
            <a:ext cx="12192000" cy="6832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pic" sz="half" idx="14"/>
          </p:nvPr>
        </p:nvSpPr>
        <p:spPr>
          <a:xfrm>
            <a:off x="12192000" y="6896100"/>
            <a:ext cx="12192000" cy="6819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Shape 113"/>
          <p:cNvSpPr/>
          <p:nvPr>
            <p:ph type="pic" idx="15"/>
          </p:nvPr>
        </p:nvSpPr>
        <p:spPr>
          <a:xfrm>
            <a:off x="0" y="0"/>
            <a:ext cx="121285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hape 1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Shape 122"/>
          <p:cNvSpPr/>
          <p:nvPr>
            <p:ph type="body" sz="quarter" idx="13"/>
          </p:nvPr>
        </p:nvSpPr>
        <p:spPr>
          <a:xfrm>
            <a:off x="1676400" y="4089400"/>
            <a:ext cx="210566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Shape 123"/>
          <p:cNvSpPr/>
          <p:nvPr>
            <p:ph type="body" sz="quarter" idx="14"/>
          </p:nvPr>
        </p:nvSpPr>
        <p:spPr>
          <a:xfrm>
            <a:off x="762000" y="10953750"/>
            <a:ext cx="22860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Shape 124"/>
          <p:cNvSpPr/>
          <p:nvPr>
            <p:ph type="body" sz="quarter" idx="15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hape 1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body" sz="quarter" idx="13"/>
          </p:nvPr>
        </p:nvSpPr>
        <p:spPr>
          <a:xfrm>
            <a:off x="11049000" y="3721100"/>
            <a:ext cx="125730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13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Shape 133"/>
          <p:cNvSpPr/>
          <p:nvPr>
            <p:ph type="pic" idx="14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hape 134"/>
          <p:cNvSpPr/>
          <p:nvPr>
            <p:ph type="body" sz="quarter" idx="15"/>
          </p:nvPr>
        </p:nvSpPr>
        <p:spPr>
          <a:xfrm>
            <a:off x="11049000" y="10953750"/>
            <a:ext cx="12573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hape 1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hape 1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Shape 23"/>
          <p:cNvSpPr/>
          <p:nvPr>
            <p:ph type="body" sz="quarter" idx="14"/>
          </p:nvPr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Shape 34"/>
          <p:cNvSpPr/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Shape 35"/>
          <p:cNvSpPr/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/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Shape 52"/>
          <p:cNvSpPr/>
          <p:nvPr>
            <p:ph type="pic" idx="13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Shape 53"/>
          <p:cNvSpPr/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cap="all" sz="77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Shape 92"/>
          <p:cNvSpPr/>
          <p:nvPr>
            <p:ph type="pic" sz="half" idx="14"/>
          </p:nvPr>
        </p:nvSpPr>
        <p:spPr>
          <a:xfrm>
            <a:off x="13335000" y="2159000"/>
            <a:ext cx="10287000" cy="10795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Shape 94"/>
          <p:cNvSpPr/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87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48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46.101.174.201" TargetMode="External"/><Relationship Id="rId3" Type="http://schemas.openxmlformats.org/officeDocument/2006/relationships/hyperlink" Target="https://github.com/geoff616/ndc-hackathon" TargetMode="External"/><Relationship Id="rId4" Type="http://schemas.openxmlformats.org/officeDocument/2006/relationships/hyperlink" Target="http://46.101.174.201/admin" TargetMode="Externa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1.tif"/><Relationship Id="rId4" Type="http://schemas.openxmlformats.org/officeDocument/2006/relationships/image" Target="../media/image5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627379">
              <a:defRPr sz="23028"/>
            </a:lvl1pPr>
          </a:lstStyle>
          <a:p>
            <a:pPr/>
            <a:r>
              <a:t>NDC Receipt Collector</a:t>
            </a:r>
          </a:p>
        </p:txBody>
      </p:sp>
      <p:sp>
        <p:nvSpPr>
          <p:cNvPr id="167" name="Shape 167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84200">
              <a:spcBef>
                <a:spcPts val="2300"/>
              </a:spcBef>
              <a:defRPr sz="7400">
                <a:solidFill>
                  <a:srgbClr val="FFFFFF"/>
                </a:solidFill>
              </a:defRPr>
            </a:lvl1pPr>
          </a:lstStyle>
          <a:p>
            <a:pPr/>
            <a:r>
              <a:t>IATA NDC Hackathon: Challenge #5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type="title"/>
          </p:nvPr>
        </p:nvSpPr>
        <p:spPr>
          <a:xfrm>
            <a:off x="762000" y="3683000"/>
            <a:ext cx="22860000" cy="6350000"/>
          </a:xfrm>
          <a:prstGeom prst="rect">
            <a:avLst/>
          </a:prstGeom>
        </p:spPr>
        <p:txBody>
          <a:bodyPr/>
          <a:lstStyle/>
          <a:p>
            <a:pPr defTabSz="412750">
              <a:defRPr sz="15150"/>
            </a:pP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1.</a:t>
            </a:r>
            <a:r>
              <a:rPr>
                <a:solidFill>
                  <a:schemeClr val="accent4">
                    <a:hueOff val="-1395324"/>
                    <a:satOff val="-3373"/>
                    <a:lumOff val="-9849"/>
                  </a:schemeClr>
                </a:solidFill>
              </a:rPr>
              <a:t> </a:t>
            </a:r>
            <a:r>
              <a:t>Merchant </a:t>
            </a:r>
            <a:r>
              <a:rPr>
                <a:solidFill>
                  <a:srgbClr val="FFFFFF"/>
                </a:solidFill>
              </a:rPr>
              <a:t>integration</a:t>
            </a:r>
            <a:endParaRPr>
              <a:solidFill>
                <a:srgbClr val="FFFFFF"/>
              </a:solidFill>
            </a:endParaRPr>
          </a:p>
          <a:p>
            <a:pPr defTabSz="412750">
              <a:defRPr sz="15150"/>
            </a:pP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2.</a:t>
            </a:r>
            <a:r>
              <a:t> Company </a:t>
            </a:r>
            <a:r>
              <a:rPr>
                <a:solidFill>
                  <a:srgbClr val="FFFFFF"/>
                </a:solidFill>
              </a:rPr>
              <a:t>Policy </a:t>
            </a:r>
            <a:r>
              <a:t>Configuration</a:t>
            </a:r>
            <a:endParaRPr>
              <a:solidFill>
                <a:srgbClr val="FFFFFF"/>
              </a:solidFill>
            </a:endParaRPr>
          </a:p>
          <a:p>
            <a:pPr defTabSz="412750">
              <a:defRPr sz="15150"/>
            </a:pP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3. </a:t>
            </a:r>
            <a:r>
              <a:t>Traveler Signup and </a:t>
            </a:r>
            <a:r>
              <a:rPr>
                <a:solidFill>
                  <a:srgbClr val="FFFFFF"/>
                </a:solidFill>
              </a:rPr>
              <a:t>purchases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type="title"/>
          </p:nvPr>
        </p:nvSpPr>
        <p:spPr>
          <a:xfrm>
            <a:off x="762000" y="495300"/>
            <a:ext cx="22860000" cy="2536429"/>
          </a:xfrm>
          <a:prstGeom prst="rect">
            <a:avLst/>
          </a:prstGeom>
        </p:spPr>
        <p:txBody>
          <a:bodyPr/>
          <a:lstStyle>
            <a:lvl1pPr>
              <a:defRPr sz="15000"/>
            </a:lvl1pPr>
          </a:lstStyle>
          <a:p>
            <a:pPr/>
            <a:r>
              <a:t>Merchant Integration Examples</a:t>
            </a:r>
          </a:p>
        </p:txBody>
      </p:sp>
      <p:sp>
        <p:nvSpPr>
          <p:cNvPr id="235" name="Shape 235"/>
          <p:cNvSpPr/>
          <p:nvPr/>
        </p:nvSpPr>
        <p:spPr>
          <a:xfrm>
            <a:off x="1114623" y="3347989"/>
            <a:ext cx="6745884" cy="487074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3200"/>
              </a:spcBef>
              <a:defRPr cap="all" sz="77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SBT Server</a:t>
            </a:r>
          </a:p>
          <a:p>
            <a:pPr algn="ctr">
              <a:lnSpc>
                <a:spcPct val="80000"/>
              </a:lnSpc>
              <a:spcBef>
                <a:spcPts val="3200"/>
              </a:spcBef>
              <a:defRPr cap="all" sz="65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(AN NDC Client)</a:t>
            </a:r>
          </a:p>
        </p:txBody>
      </p:sp>
      <p:sp>
        <p:nvSpPr>
          <p:cNvPr id="236" name="Shape 236"/>
          <p:cNvSpPr/>
          <p:nvPr/>
        </p:nvSpPr>
        <p:spPr>
          <a:xfrm>
            <a:off x="1209575" y="8902700"/>
            <a:ext cx="6745885" cy="436661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3200"/>
              </a:spcBef>
              <a:defRPr cap="all" sz="6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airline</a:t>
            </a:r>
          </a:p>
          <a:p>
            <a:pPr algn="ctr">
              <a:lnSpc>
                <a:spcPct val="80000"/>
              </a:lnSpc>
              <a:spcBef>
                <a:spcPts val="3200"/>
              </a:spcBef>
              <a:defRPr cap="all" sz="6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 Mobile App</a:t>
            </a:r>
          </a:p>
        </p:txBody>
      </p:sp>
      <p:sp>
        <p:nvSpPr>
          <p:cNvPr id="237" name="Shape 237"/>
          <p:cNvSpPr/>
          <p:nvPr/>
        </p:nvSpPr>
        <p:spPr>
          <a:xfrm>
            <a:off x="7963000" y="6086609"/>
            <a:ext cx="3093138" cy="704265"/>
          </a:xfrm>
          <a:prstGeom prst="line">
            <a:avLst/>
          </a:prstGeom>
          <a:ln w="1397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38" name="Shape 238"/>
          <p:cNvSpPr/>
          <p:nvPr/>
        </p:nvSpPr>
        <p:spPr>
          <a:xfrm flipV="1">
            <a:off x="7963089" y="9887755"/>
            <a:ext cx="3095103" cy="716286"/>
          </a:xfrm>
          <a:prstGeom prst="line">
            <a:avLst/>
          </a:prstGeom>
          <a:ln w="1397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39" name="Shape 239"/>
          <p:cNvSpPr/>
          <p:nvPr/>
        </p:nvSpPr>
        <p:spPr>
          <a:xfrm>
            <a:off x="11142341" y="4987924"/>
            <a:ext cx="6639794" cy="6695481"/>
          </a:xfrm>
          <a:prstGeom prst="roundRect">
            <a:avLst>
              <a:gd name="adj" fmla="val 12936"/>
            </a:avLst>
          </a:prstGeom>
          <a:solidFill>
            <a:schemeClr val="accent4">
              <a:hueOff val="-667846"/>
              <a:satOff val="2144"/>
              <a:lumOff val="-59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NDC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Receipt 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Collector</a:t>
            </a:r>
          </a:p>
        </p:txBody>
      </p:sp>
      <p:sp>
        <p:nvSpPr>
          <p:cNvPr id="240" name="Shape 240"/>
          <p:cNvSpPr/>
          <p:nvPr/>
        </p:nvSpPr>
        <p:spPr>
          <a:xfrm>
            <a:off x="2082167" y="12049124"/>
            <a:ext cx="5000701" cy="807721"/>
          </a:xfrm>
          <a:prstGeom prst="roundRect">
            <a:avLst>
              <a:gd name="adj" fmla="val 50000"/>
            </a:avLst>
          </a:prstGeom>
          <a:solidFill>
            <a:schemeClr val="accent4">
              <a:hueOff val="-667846"/>
              <a:satOff val="2144"/>
              <a:lumOff val="-59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800"/>
              </a:spcBef>
              <a:defRPr cap="all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iOS/Android SDK</a:t>
            </a:r>
          </a:p>
        </p:txBody>
      </p:sp>
      <p:sp>
        <p:nvSpPr>
          <p:cNvPr id="241" name="Shape 241"/>
          <p:cNvSpPr/>
          <p:nvPr/>
        </p:nvSpPr>
        <p:spPr>
          <a:xfrm>
            <a:off x="1888095" y="7112257"/>
            <a:ext cx="5198940" cy="907138"/>
          </a:xfrm>
          <a:prstGeom prst="roundRect">
            <a:avLst>
              <a:gd name="adj" fmla="val 50000"/>
            </a:avLst>
          </a:prstGeom>
          <a:solidFill>
            <a:schemeClr val="accent4">
              <a:hueOff val="-667846"/>
              <a:satOff val="2144"/>
              <a:lumOff val="-59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/>
          <a:lstStyle>
            <a:lvl1pPr algn="ctr">
              <a:spcBef>
                <a:spcPts val="800"/>
              </a:spcBef>
              <a:defRPr cap="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Node.js Library</a:t>
            </a:r>
          </a:p>
        </p:txBody>
      </p:sp>
      <p:sp>
        <p:nvSpPr>
          <p:cNvPr id="242" name="Shape 242"/>
          <p:cNvSpPr/>
          <p:nvPr/>
        </p:nvSpPr>
        <p:spPr>
          <a:xfrm>
            <a:off x="20904200" y="5366841"/>
            <a:ext cx="3153966" cy="6030913"/>
          </a:xfrm>
          <a:prstGeom prst="rect">
            <a:avLst/>
          </a:prstGeom>
          <a:solidFill>
            <a:schemeClr val="accent1"/>
          </a:solidFill>
          <a:ln w="1524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Travel </a:t>
            </a:r>
          </a:p>
          <a:p>
            <a:pPr algn="ctr">
              <a:spcBef>
                <a:spcPts val="800"/>
              </a:spcBef>
              <a:defRPr cap="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Cost Analysis</a:t>
            </a:r>
          </a:p>
        </p:txBody>
      </p:sp>
      <p:sp>
        <p:nvSpPr>
          <p:cNvPr id="243" name="Shape 243"/>
          <p:cNvSpPr/>
          <p:nvPr/>
        </p:nvSpPr>
        <p:spPr>
          <a:xfrm>
            <a:off x="17559376" y="8325941"/>
            <a:ext cx="3201381" cy="1"/>
          </a:xfrm>
          <a:prstGeom prst="line">
            <a:avLst/>
          </a:prstGeom>
          <a:ln w="2159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44" name="Shape 244"/>
          <p:cNvSpPr/>
          <p:nvPr/>
        </p:nvSpPr>
        <p:spPr>
          <a:xfrm>
            <a:off x="17559376" y="6001841"/>
            <a:ext cx="3201381" cy="1"/>
          </a:xfrm>
          <a:prstGeom prst="line">
            <a:avLst/>
          </a:prstGeom>
          <a:ln w="2159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45" name="Shape 245"/>
          <p:cNvSpPr/>
          <p:nvPr/>
        </p:nvSpPr>
        <p:spPr>
          <a:xfrm>
            <a:off x="17581525" y="10853241"/>
            <a:ext cx="3157083" cy="1"/>
          </a:xfrm>
          <a:prstGeom prst="line">
            <a:avLst/>
          </a:prstGeom>
          <a:ln w="2159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type="title"/>
          </p:nvPr>
        </p:nvSpPr>
        <p:spPr>
          <a:xfrm>
            <a:off x="762000" y="495300"/>
            <a:ext cx="22860000" cy="2536429"/>
          </a:xfrm>
          <a:prstGeom prst="rect">
            <a:avLst/>
          </a:prstGeom>
        </p:spPr>
        <p:txBody>
          <a:bodyPr/>
          <a:lstStyle>
            <a:lvl1pPr>
              <a:defRPr sz="15000"/>
            </a:lvl1pPr>
          </a:lstStyle>
          <a:p>
            <a:pPr/>
            <a:r>
              <a:t>NDCRC System Overview</a:t>
            </a:r>
          </a:p>
        </p:txBody>
      </p:sp>
      <p:sp>
        <p:nvSpPr>
          <p:cNvPr id="248" name="Shape 248"/>
          <p:cNvSpPr/>
          <p:nvPr/>
        </p:nvSpPr>
        <p:spPr>
          <a:xfrm>
            <a:off x="2201541" y="3510260"/>
            <a:ext cx="9116890" cy="9505951"/>
          </a:xfrm>
          <a:prstGeom prst="roundRect">
            <a:avLst>
              <a:gd name="adj" fmla="val 9421"/>
            </a:avLst>
          </a:prstGeom>
          <a:solidFill>
            <a:schemeClr val="accent4">
              <a:hueOff val="-667846"/>
              <a:satOff val="2144"/>
              <a:lumOff val="-59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12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Company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49" name="Shape 249"/>
          <p:cNvSpPr/>
          <p:nvPr/>
        </p:nvSpPr>
        <p:spPr>
          <a:xfrm>
            <a:off x="16048510" y="3386633"/>
            <a:ext cx="7220025" cy="3427414"/>
          </a:xfrm>
          <a:prstGeom prst="roundRect">
            <a:avLst>
              <a:gd name="adj" fmla="val 25060"/>
            </a:avLst>
          </a:prstGeom>
          <a:solidFill>
            <a:schemeClr val="accent4">
              <a:hueOff val="-667846"/>
              <a:satOff val="2144"/>
              <a:lumOff val="-59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12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Merchant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50" name="Shape 250"/>
          <p:cNvSpPr/>
          <p:nvPr/>
        </p:nvSpPr>
        <p:spPr>
          <a:xfrm>
            <a:off x="16338625" y="5072955"/>
            <a:ext cx="6639795" cy="129202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[Services]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51" name="Shape 251"/>
          <p:cNvSpPr/>
          <p:nvPr/>
        </p:nvSpPr>
        <p:spPr>
          <a:xfrm>
            <a:off x="3170015" y="11092656"/>
            <a:ext cx="6639794" cy="129202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[Users]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52" name="Shape 252"/>
          <p:cNvSpPr/>
          <p:nvPr/>
        </p:nvSpPr>
        <p:spPr>
          <a:xfrm>
            <a:off x="2471615" y="5870126"/>
            <a:ext cx="8576742" cy="2893231"/>
          </a:xfrm>
          <a:prstGeom prst="roundRect">
            <a:avLst>
              <a:gd name="adj" fmla="val 29687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[Approved Merchant Services]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53" name="Shape 253"/>
          <p:cNvSpPr/>
          <p:nvPr/>
        </p:nvSpPr>
        <p:spPr>
          <a:xfrm flipV="1">
            <a:off x="8839200" y="5589984"/>
            <a:ext cx="7777264" cy="1052216"/>
          </a:xfrm>
          <a:prstGeom prst="line">
            <a:avLst/>
          </a:prstGeom>
          <a:ln w="1270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54" name="Shape 254"/>
          <p:cNvSpPr/>
          <p:nvPr/>
        </p:nvSpPr>
        <p:spPr>
          <a:xfrm>
            <a:off x="15086485" y="7735887"/>
            <a:ext cx="8182050" cy="5336085"/>
          </a:xfrm>
          <a:prstGeom prst="roundRect">
            <a:avLst>
              <a:gd name="adj" fmla="val 16096"/>
            </a:avLst>
          </a:prstGeom>
          <a:solidFill>
            <a:schemeClr val="accent4">
              <a:hueOff val="-667846"/>
              <a:satOff val="2144"/>
              <a:lumOff val="-59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12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Transaction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55" name="Shape 255"/>
          <p:cNvSpPr/>
          <p:nvPr/>
        </p:nvSpPr>
        <p:spPr>
          <a:xfrm flipV="1">
            <a:off x="8824785" y="11665243"/>
            <a:ext cx="7806093" cy="146853"/>
          </a:xfrm>
          <a:prstGeom prst="line">
            <a:avLst/>
          </a:prstGeom>
          <a:ln w="1270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56" name="Shape 256"/>
          <p:cNvSpPr/>
          <p:nvPr/>
        </p:nvSpPr>
        <p:spPr>
          <a:xfrm>
            <a:off x="22803076" y="6005350"/>
            <a:ext cx="1" cy="3867371"/>
          </a:xfrm>
          <a:prstGeom prst="line">
            <a:avLst/>
          </a:prstGeom>
          <a:ln w="1270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57" name="Shape 257"/>
          <p:cNvSpPr/>
          <p:nvPr/>
        </p:nvSpPr>
        <p:spPr>
          <a:xfrm>
            <a:off x="15857613" y="11092656"/>
            <a:ext cx="7114060" cy="129202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User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58" name="Shape 258"/>
          <p:cNvSpPr/>
          <p:nvPr/>
        </p:nvSpPr>
        <p:spPr>
          <a:xfrm>
            <a:off x="15857613" y="9403655"/>
            <a:ext cx="7114060" cy="129202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Service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59" name="Shape 259"/>
          <p:cNvSpPr/>
          <p:nvPr/>
        </p:nvSpPr>
        <p:spPr>
          <a:xfrm>
            <a:off x="3170015" y="9281993"/>
            <a:ext cx="6639794" cy="129202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[Reports]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type="title"/>
          </p:nvPr>
        </p:nvSpPr>
        <p:spPr>
          <a:xfrm>
            <a:off x="457200" y="698500"/>
            <a:ext cx="22860000" cy="3220046"/>
          </a:xfrm>
          <a:prstGeom prst="rect">
            <a:avLst/>
          </a:prstGeom>
        </p:spPr>
        <p:txBody>
          <a:bodyPr/>
          <a:lstStyle>
            <a:lvl1pPr defTabSz="668655">
              <a:defRPr sz="24543"/>
            </a:lvl1pPr>
          </a:lstStyle>
          <a:p>
            <a:pPr/>
            <a:r>
              <a:t>Pricing</a:t>
            </a:r>
          </a:p>
        </p:txBody>
      </p:sp>
      <p:pic>
        <p:nvPicPr>
          <p:cNvPr id="26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43211" y="3578409"/>
            <a:ext cx="18697578" cy="95191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lvl1pPr>
          </a:lstStyle>
          <a:p>
            <a:pPr/>
            <a:r>
              <a:t>Who Wins?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type="title"/>
          </p:nvPr>
        </p:nvSpPr>
        <p:spPr>
          <a:xfrm>
            <a:off x="368300" y="2012979"/>
            <a:ext cx="23297275" cy="10890347"/>
          </a:xfrm>
          <a:prstGeom prst="rect">
            <a:avLst/>
          </a:prstGeom>
        </p:spPr>
        <p:txBody>
          <a:bodyPr/>
          <a:lstStyle/>
          <a:p>
            <a:pPr defTabSz="584200">
              <a:defRPr sz="17000"/>
            </a:pPr>
            <a:r>
              <a:rPr>
                <a:solidFill>
                  <a:srgbClr val="FFFFFF"/>
                </a:solidFill>
              </a:rPr>
              <a:t>1.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 </a:t>
            </a:r>
            <a:r>
              <a:t>Travel Managers</a:t>
            </a:r>
          </a:p>
          <a:p>
            <a:pPr defTabSz="584200">
              <a:spcBef>
                <a:spcPts val="2800"/>
              </a:spcBef>
              <a:defRPr sz="10000"/>
            </a:pPr>
          </a:p>
          <a:p>
            <a:pPr defTabSz="584200">
              <a:spcBef>
                <a:spcPts val="2800"/>
              </a:spcBef>
              <a:defRPr sz="10000"/>
            </a:pPr>
            <a:r>
              <a:t>- 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Policy</a:t>
            </a:r>
            <a:r>
              <a:t> information at the 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service level</a:t>
            </a:r>
            <a:r>
              <a:t> is </a:t>
            </a:r>
            <a:r>
              <a:rPr u="sng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pushed</a:t>
            </a:r>
            <a:r>
              <a:rPr u="sng"/>
              <a:t> </a:t>
            </a:r>
            <a:r>
              <a:t>to the 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point of purchase</a:t>
            </a:r>
            <a:r>
              <a:t> for all booking channels</a:t>
            </a:r>
          </a:p>
          <a:p>
            <a:pPr defTabSz="584200">
              <a:spcBef>
                <a:spcPts val="2800"/>
              </a:spcBef>
              <a:defRPr sz="10000"/>
            </a:pPr>
            <a:r>
              <a:t>- 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categorization </a:t>
            </a:r>
            <a:r>
              <a:t>of all Air travel costs, no matter the payment method, with 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no human Error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type="title"/>
          </p:nvPr>
        </p:nvSpPr>
        <p:spPr>
          <a:xfrm>
            <a:off x="368300" y="2012979"/>
            <a:ext cx="23297275" cy="10890347"/>
          </a:xfrm>
          <a:prstGeom prst="rect">
            <a:avLst/>
          </a:prstGeom>
        </p:spPr>
        <p:txBody>
          <a:bodyPr/>
          <a:lstStyle/>
          <a:p>
            <a:pPr defTabSz="584200">
              <a:defRPr sz="17000"/>
            </a:pPr>
            <a:r>
              <a:rPr>
                <a:solidFill>
                  <a:srgbClr val="FFFFFF"/>
                </a:solidFill>
              </a:rPr>
              <a:t>2. </a:t>
            </a:r>
            <a:r>
              <a:t>Business Travelers</a:t>
            </a:r>
            <a:endParaRPr sz="11000"/>
          </a:p>
          <a:p>
            <a:pPr defTabSz="584200">
              <a:spcBef>
                <a:spcPts val="2800"/>
              </a:spcBef>
              <a:defRPr sz="11000"/>
            </a:pPr>
          </a:p>
          <a:p>
            <a:pPr defTabSz="584200">
              <a:spcBef>
                <a:spcPts val="2800"/>
              </a:spcBef>
              <a:defRPr sz="11000"/>
            </a:pPr>
            <a:r>
              <a:t>- A Simplified Corporate Air travel experience</a:t>
            </a:r>
          </a:p>
          <a:p>
            <a:pPr defTabSz="584200">
              <a:spcBef>
                <a:spcPts val="2800"/>
              </a:spcBef>
              <a:defRPr sz="150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pPr>
            <a:r>
              <a:rPr sz="11000">
                <a:solidFill>
                  <a:schemeClr val="accent1"/>
                </a:solidFill>
              </a:rPr>
              <a:t>-</a:t>
            </a:r>
            <a:r>
              <a:t> #nomorereceipts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type="title"/>
          </p:nvPr>
        </p:nvSpPr>
        <p:spPr>
          <a:xfrm>
            <a:off x="368300" y="2012979"/>
            <a:ext cx="23297275" cy="10890347"/>
          </a:xfrm>
          <a:prstGeom prst="rect">
            <a:avLst/>
          </a:prstGeom>
        </p:spPr>
        <p:txBody>
          <a:bodyPr/>
          <a:lstStyle/>
          <a:p>
            <a:pPr defTabSz="584200">
              <a:defRPr sz="17000"/>
            </a:pPr>
            <a:r>
              <a:rPr>
                <a:solidFill>
                  <a:srgbClr val="FFFFFF"/>
                </a:solidFill>
              </a:rPr>
              <a:t>3. </a:t>
            </a:r>
            <a:r>
              <a:t>Travel Merchants</a:t>
            </a:r>
          </a:p>
          <a:p>
            <a:pPr defTabSz="584200">
              <a:spcBef>
                <a:spcPts val="2800"/>
              </a:spcBef>
              <a:defRPr sz="12000"/>
            </a:pPr>
          </a:p>
          <a:p>
            <a:pPr defTabSz="584200">
              <a:spcBef>
                <a:spcPts val="2800"/>
              </a:spcBef>
              <a:defRPr sz="120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pPr>
            <a:r>
              <a:rPr>
                <a:solidFill>
                  <a:schemeClr val="accent1"/>
                </a:solidFill>
              </a:rPr>
              <a:t>- A clear path to start </a:t>
            </a:r>
            <a:r>
              <a:t>adopting the NDC standard </a:t>
            </a:r>
            <a:r>
              <a:rPr>
                <a:solidFill>
                  <a:schemeClr val="accent1"/>
                </a:solidFill>
              </a:rPr>
              <a:t>without the complexity of building fully compliant NDC systems*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type="title"/>
          </p:nvPr>
        </p:nvSpPr>
        <p:spPr>
          <a:xfrm>
            <a:off x="317500" y="3587779"/>
            <a:ext cx="23297275" cy="10890347"/>
          </a:xfrm>
          <a:prstGeom prst="rect">
            <a:avLst/>
          </a:prstGeom>
        </p:spPr>
        <p:txBody>
          <a:bodyPr/>
          <a:lstStyle>
            <a:lvl1pPr defTabSz="584200">
              <a:defRPr sz="13000"/>
            </a:lvl1pPr>
          </a:lstStyle>
          <a:p>
            <a:pPr/>
            <a:r>
              <a:t>*This can be achieved by writing a simple wrapper to translate internal transaction records (receipts) to the NDC Standard format required by NDCRC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59459">
              <a:defRPr sz="27876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lvl1pPr>
          </a:lstStyle>
          <a:p>
            <a:pPr/>
            <a:r>
              <a:t>Built this weekend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lvl1pPr>
          </a:lstStyle>
          <a:p>
            <a:pPr/>
            <a:r>
              <a:t>The Problem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type="title"/>
          </p:nvPr>
        </p:nvSpPr>
        <p:spPr>
          <a:xfrm>
            <a:off x="762000" y="495300"/>
            <a:ext cx="22860000" cy="2536429"/>
          </a:xfrm>
          <a:prstGeom prst="rect">
            <a:avLst/>
          </a:prstGeom>
        </p:spPr>
        <p:txBody>
          <a:bodyPr/>
          <a:lstStyle>
            <a:lvl1pPr defTabSz="701675">
              <a:defRPr sz="17255"/>
            </a:lvl1pPr>
          </a:lstStyle>
          <a:p>
            <a:pPr/>
            <a:r>
              <a:t>Data Pipeline from Merchants</a:t>
            </a:r>
          </a:p>
        </p:txBody>
      </p:sp>
      <p:sp>
        <p:nvSpPr>
          <p:cNvPr id="277" name="Shape 277"/>
          <p:cNvSpPr/>
          <p:nvPr/>
        </p:nvSpPr>
        <p:spPr>
          <a:xfrm>
            <a:off x="1955800" y="5029398"/>
            <a:ext cx="5051425" cy="7455893"/>
          </a:xfrm>
          <a:prstGeom prst="rect">
            <a:avLst/>
          </a:prstGeom>
          <a:solidFill>
            <a:schemeClr val="accent1"/>
          </a:solidFill>
          <a:ln w="3048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Segment Client Libraries</a:t>
            </a:r>
          </a:p>
        </p:txBody>
      </p:sp>
      <p:sp>
        <p:nvSpPr>
          <p:cNvPr id="278" name="Shape 278"/>
          <p:cNvSpPr/>
          <p:nvPr/>
        </p:nvSpPr>
        <p:spPr>
          <a:xfrm>
            <a:off x="652272" y="3414613"/>
            <a:ext cx="831265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NDCRC Libraries/SDK’s</a:t>
            </a:r>
          </a:p>
        </p:txBody>
      </p:sp>
      <p:sp>
        <p:nvSpPr>
          <p:cNvPr id="279" name="Shape 279"/>
          <p:cNvSpPr/>
          <p:nvPr/>
        </p:nvSpPr>
        <p:spPr>
          <a:xfrm>
            <a:off x="10285710" y="5470624"/>
            <a:ext cx="4393605" cy="6573441"/>
          </a:xfrm>
          <a:prstGeom prst="roundRect">
            <a:avLst>
              <a:gd name="adj" fmla="val 15000"/>
            </a:avLst>
          </a:prstGeom>
          <a:solidFill>
            <a:schemeClr val="accent4">
              <a:hueOff val="-667846"/>
              <a:satOff val="2144"/>
              <a:lumOff val="-59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NDCRC Server</a:t>
            </a:r>
          </a:p>
        </p:txBody>
      </p:sp>
      <p:sp>
        <p:nvSpPr>
          <p:cNvPr id="280" name="Shape 280"/>
          <p:cNvSpPr/>
          <p:nvPr/>
        </p:nvSpPr>
        <p:spPr>
          <a:xfrm>
            <a:off x="7192912" y="8122344"/>
            <a:ext cx="3037683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81" name="Shape 281"/>
          <p:cNvSpPr/>
          <p:nvPr/>
        </p:nvSpPr>
        <p:spPr>
          <a:xfrm>
            <a:off x="14734430" y="10350500"/>
            <a:ext cx="3037683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82" name="Shape 282"/>
          <p:cNvSpPr/>
          <p:nvPr/>
        </p:nvSpPr>
        <p:spPr>
          <a:xfrm>
            <a:off x="17868900" y="8766571"/>
            <a:ext cx="4393605" cy="3473650"/>
          </a:xfrm>
          <a:prstGeom prst="roundRect">
            <a:avLst>
              <a:gd name="adj" fmla="val 18973"/>
            </a:avLst>
          </a:prstGeom>
          <a:solidFill>
            <a:schemeClr val="accent4">
              <a:hueOff val="-667846"/>
              <a:satOff val="2144"/>
              <a:lumOff val="-59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Elastic Search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(DataBase)</a:t>
            </a:r>
          </a:p>
        </p:txBody>
      </p:sp>
      <p:sp>
        <p:nvSpPr>
          <p:cNvPr id="283" name="Shape 283"/>
          <p:cNvSpPr/>
          <p:nvPr/>
        </p:nvSpPr>
        <p:spPr>
          <a:xfrm>
            <a:off x="16832425" y="2686049"/>
            <a:ext cx="6466555" cy="4937333"/>
          </a:xfrm>
          <a:prstGeom prst="roundRect">
            <a:avLst>
              <a:gd name="adj" fmla="val 14393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Admin Web App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84" name="Shape 284"/>
          <p:cNvSpPr/>
          <p:nvPr/>
        </p:nvSpPr>
        <p:spPr>
          <a:xfrm rot="16200000">
            <a:off x="19278302" y="7315696"/>
            <a:ext cx="15748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85" name="Shape 285"/>
          <p:cNvSpPr/>
          <p:nvPr/>
        </p:nvSpPr>
        <p:spPr>
          <a:xfrm>
            <a:off x="17166232" y="4630935"/>
            <a:ext cx="5798940" cy="2536430"/>
          </a:xfrm>
          <a:prstGeom prst="roundRect">
            <a:avLst>
              <a:gd name="adj" fmla="val 25983"/>
            </a:avLst>
          </a:prstGeom>
          <a:solidFill>
            <a:schemeClr val="accent4">
              <a:hueOff val="-667846"/>
              <a:satOff val="2144"/>
              <a:lumOff val="-59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Kibana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cap="all" sz="8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(Visualizations)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type="title"/>
          </p:nvPr>
        </p:nvSpPr>
        <p:spPr>
          <a:xfrm>
            <a:off x="609600" y="647700"/>
            <a:ext cx="25037455" cy="6350000"/>
          </a:xfrm>
          <a:prstGeom prst="rect">
            <a:avLst/>
          </a:prstGeom>
        </p:spPr>
        <p:txBody>
          <a:bodyPr/>
          <a:lstStyle>
            <a:lvl1pPr>
              <a:defRPr sz="20300"/>
            </a:lvl1pPr>
          </a:lstStyle>
          <a:p>
            <a:pPr/>
            <a:r>
              <a:t>NDC-js-sdk Integration</a:t>
            </a:r>
          </a:p>
        </p:txBody>
      </p:sp>
      <p:pic>
        <p:nvPicPr>
          <p:cNvPr id="28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92144" y="2903470"/>
            <a:ext cx="18799712" cy="103839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type="title"/>
          </p:nvPr>
        </p:nvSpPr>
        <p:spPr>
          <a:xfrm>
            <a:off x="609600" y="647700"/>
            <a:ext cx="25037455" cy="6350000"/>
          </a:xfrm>
          <a:prstGeom prst="rect">
            <a:avLst/>
          </a:prstGeom>
        </p:spPr>
        <p:txBody>
          <a:bodyPr/>
          <a:lstStyle>
            <a:lvl1pPr>
              <a:defRPr sz="20300"/>
            </a:lvl1pPr>
          </a:lstStyle>
          <a:p>
            <a:pPr/>
            <a:r>
              <a:t>NDC-Ruby-sdk Integration</a:t>
            </a:r>
          </a:p>
        </p:txBody>
      </p:sp>
      <p:pic>
        <p:nvPicPr>
          <p:cNvPr id="29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9400" y="2895427"/>
            <a:ext cx="18598078" cy="102755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type="title"/>
          </p:nvPr>
        </p:nvSpPr>
        <p:spPr>
          <a:xfrm>
            <a:off x="762000" y="495300"/>
            <a:ext cx="22860000" cy="3466902"/>
          </a:xfrm>
          <a:prstGeom prst="rect">
            <a:avLst/>
          </a:prstGeom>
        </p:spPr>
        <p:txBody>
          <a:bodyPr/>
          <a:lstStyle>
            <a:lvl1pPr defTabSz="718184">
              <a:defRPr sz="26361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lvl1pPr>
          </a:lstStyle>
          <a:p>
            <a:pPr/>
            <a:r>
              <a:t>Live Links</a:t>
            </a:r>
          </a:p>
        </p:txBody>
      </p:sp>
      <p:sp>
        <p:nvSpPr>
          <p:cNvPr id="294" name="Shape 294"/>
          <p:cNvSpPr/>
          <p:nvPr/>
        </p:nvSpPr>
        <p:spPr>
          <a:xfrm>
            <a:off x="7857871" y="4349749"/>
            <a:ext cx="8668259" cy="252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0" u="sng">
                <a:solidFill>
                  <a:schemeClr val="accent1"/>
                </a:solid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838787"/>
                </a:solidFill>
              </a:defRPr>
            </a:pPr>
            <a:r>
              <a:rPr u="sng">
                <a:solidFill>
                  <a:schemeClr val="accent1"/>
                </a:solidFill>
                <a:hlinkClick r:id="rId2" invalidUrl="" action="" tgtFrame="" tooltip="" history="1" highlightClick="0" endSnd="0"/>
              </a:rPr>
              <a:t>Demo Site</a:t>
            </a:r>
          </a:p>
        </p:txBody>
      </p:sp>
      <p:sp>
        <p:nvSpPr>
          <p:cNvPr id="295" name="Shape 295"/>
          <p:cNvSpPr/>
          <p:nvPr/>
        </p:nvSpPr>
        <p:spPr>
          <a:xfrm>
            <a:off x="7039101" y="9880798"/>
            <a:ext cx="10750297" cy="252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0" u="sng">
                <a:solidFill>
                  <a:schemeClr val="accent1"/>
                </a:solidFill>
                <a:hlinkClick r:id="rId3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838787"/>
                </a:solidFill>
              </a:defRPr>
            </a:pPr>
            <a:r>
              <a:rPr u="sng">
                <a:solidFill>
                  <a:schemeClr val="accent1"/>
                </a:solidFill>
                <a:hlinkClick r:id="rId3" invalidUrl="" action="" tgtFrame="" tooltip="" history="1" highlightClick="0" endSnd="0"/>
              </a:rPr>
              <a:t>GitHub Repo</a:t>
            </a:r>
          </a:p>
        </p:txBody>
      </p:sp>
      <p:sp>
        <p:nvSpPr>
          <p:cNvPr id="296" name="Shape 296"/>
          <p:cNvSpPr/>
          <p:nvPr/>
        </p:nvSpPr>
        <p:spPr>
          <a:xfrm>
            <a:off x="6365239" y="6864349"/>
            <a:ext cx="12098021" cy="252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0" u="sng">
                <a:solidFill>
                  <a:schemeClr val="accent1"/>
                </a:solidFill>
                <a:hlinkClick r:id="rId4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838787"/>
                </a:solidFill>
              </a:defRPr>
            </a:pPr>
            <a:r>
              <a:rPr u="sng">
                <a:solidFill>
                  <a:schemeClr val="accent1"/>
                </a:solidFill>
                <a:hlinkClick r:id="rId4" invalidUrl="" action="" tgtFrame="" tooltip="" history="1" highlightClick="0" endSnd="0"/>
              </a:rPr>
              <a:t>Admin Section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812799" y="1296818"/>
            <a:ext cx="22758401" cy="9701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defRPr cap="all" sz="170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>
              <a:defRPr>
                <a:solidFill>
                  <a:schemeClr val="accent1"/>
                </a:solidFill>
              </a:defRPr>
            </a:pP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NDCRC Advantages</a:t>
            </a:r>
          </a:p>
        </p:txBody>
      </p:sp>
      <p:sp>
        <p:nvSpPr>
          <p:cNvPr id="299" name="Shape 299"/>
          <p:cNvSpPr/>
          <p:nvPr/>
        </p:nvSpPr>
        <p:spPr>
          <a:xfrm>
            <a:off x="812799" y="4395618"/>
            <a:ext cx="22758401" cy="7266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1911614" indent="-1911614" defTabSz="496570">
              <a:lnSpc>
                <a:spcPct val="80000"/>
              </a:lnSpc>
              <a:spcBef>
                <a:spcPts val="0"/>
              </a:spcBef>
              <a:buClr>
                <a:schemeClr val="accent1"/>
              </a:buClr>
              <a:buSzPct val="104999"/>
              <a:buFont typeface="Avenir Next"/>
              <a:buChar char="-"/>
              <a:defRPr cap="all" sz="14450">
                <a:solidFill>
                  <a:schemeClr val="accent1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Direct Integration w/ Merchants</a:t>
            </a:r>
          </a:p>
          <a:p>
            <a:pPr marL="1911614" indent="-1911614" defTabSz="496570">
              <a:lnSpc>
                <a:spcPct val="80000"/>
              </a:lnSpc>
              <a:spcBef>
                <a:spcPts val="0"/>
              </a:spcBef>
              <a:buClr>
                <a:schemeClr val="accent1"/>
              </a:buClr>
              <a:buSzPct val="104999"/>
              <a:buFont typeface="Avenir Next"/>
              <a:buChar char="-"/>
              <a:defRPr cap="all" sz="14450">
                <a:solidFill>
                  <a:schemeClr val="accent1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Simplified NDC Implementation</a:t>
            </a:r>
          </a:p>
          <a:p>
            <a:pPr marL="1911614" indent="-1911614" defTabSz="496570">
              <a:lnSpc>
                <a:spcPct val="80000"/>
              </a:lnSpc>
              <a:spcBef>
                <a:spcPts val="0"/>
              </a:spcBef>
              <a:buClr>
                <a:schemeClr val="accent1"/>
              </a:buClr>
              <a:buSzPct val="104999"/>
              <a:buFont typeface="Avenir Next"/>
              <a:buChar char="-"/>
              <a:defRPr cap="all" sz="14450">
                <a:solidFill>
                  <a:schemeClr val="accent1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Push policy data to merchants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>
            <p:ph type="title"/>
          </p:nvPr>
        </p:nvSpPr>
        <p:spPr>
          <a:xfrm>
            <a:off x="762000" y="4267200"/>
            <a:ext cx="22860000" cy="6350000"/>
          </a:xfrm>
          <a:prstGeom prst="rect">
            <a:avLst/>
          </a:prstGeom>
        </p:spPr>
        <p:txBody>
          <a:bodyPr/>
          <a:lstStyle/>
          <a:p>
            <a:pPr defTabSz="553084">
              <a:defRPr sz="13601"/>
            </a:pPr>
            <a:r>
              <a:t>- Additional Admin functionality </a:t>
            </a:r>
          </a:p>
          <a:p>
            <a:pPr defTabSz="553084">
              <a:defRPr sz="13601"/>
            </a:pPr>
            <a:r>
              <a:t>- Pushing Travel policy to merchants</a:t>
            </a:r>
          </a:p>
          <a:p>
            <a:pPr defTabSz="553084">
              <a:defRPr sz="13601"/>
            </a:pPr>
            <a:r>
              <a:t>- Security + PCI compliance</a:t>
            </a:r>
          </a:p>
        </p:txBody>
      </p:sp>
      <p:sp>
        <p:nvSpPr>
          <p:cNvPr id="302" name="Shape 302"/>
          <p:cNvSpPr/>
          <p:nvPr/>
        </p:nvSpPr>
        <p:spPr>
          <a:xfrm>
            <a:off x="762000" y="1155700"/>
            <a:ext cx="22860000" cy="635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lnSpc>
                <a:spcPct val="80000"/>
              </a:lnSpc>
              <a:spcBef>
                <a:spcPts val="0"/>
              </a:spcBef>
              <a:defRPr cap="all" sz="233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to be Built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/>
        </p:nvSpPr>
        <p:spPr>
          <a:xfrm>
            <a:off x="762000" y="1155700"/>
            <a:ext cx="22860000" cy="3040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17244">
              <a:lnSpc>
                <a:spcPct val="80000"/>
              </a:lnSpc>
              <a:spcBef>
                <a:spcPts val="0"/>
              </a:spcBef>
              <a:defRPr cap="all" sz="23067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The Team</a:t>
            </a:r>
          </a:p>
        </p:txBody>
      </p:sp>
      <p:pic>
        <p:nvPicPr>
          <p:cNvPr id="30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51200" y="4397461"/>
            <a:ext cx="6546887" cy="4921078"/>
          </a:xfrm>
          <a:prstGeom prst="rect">
            <a:avLst/>
          </a:prstGeom>
          <a:ln w="12700">
            <a:miter lim="400000"/>
          </a:ln>
        </p:spPr>
      </p:pic>
      <p:pic>
        <p:nvPicPr>
          <p:cNvPr id="306" name="pasted-image.tiff"/>
          <p:cNvPicPr>
            <a:picLocks noChangeAspect="1"/>
          </p:cNvPicPr>
          <p:nvPr/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6836353" y="41966"/>
            <a:ext cx="7155947" cy="4504669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Shape 307"/>
          <p:cNvSpPr/>
          <p:nvPr/>
        </p:nvSpPr>
        <p:spPr>
          <a:xfrm>
            <a:off x="4272679" y="9793816"/>
            <a:ext cx="450392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pPr/>
            <a:r>
              <a:t>Present and sleepy</a:t>
            </a:r>
          </a:p>
        </p:txBody>
      </p:sp>
      <p:pic>
        <p:nvPicPr>
          <p:cNvPr id="308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778910" y="4513186"/>
            <a:ext cx="6290234" cy="4689628"/>
          </a:xfrm>
          <a:prstGeom prst="rect">
            <a:avLst/>
          </a:prstGeom>
          <a:ln w="12700">
            <a:miter lim="400000"/>
          </a:ln>
        </p:spPr>
      </p:pic>
      <p:sp>
        <p:nvSpPr>
          <p:cNvPr id="309" name="Shape 309"/>
          <p:cNvSpPr/>
          <p:nvPr/>
        </p:nvSpPr>
        <p:spPr>
          <a:xfrm>
            <a:off x="12708327" y="9866128"/>
            <a:ext cx="1045807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Did not participate in this stage; currently stuck in America*</a:t>
            </a:r>
          </a:p>
        </p:txBody>
      </p:sp>
      <p:sp>
        <p:nvSpPr>
          <p:cNvPr id="310" name="Shape 310"/>
          <p:cNvSpPr/>
          <p:nvPr/>
        </p:nvSpPr>
        <p:spPr>
          <a:xfrm>
            <a:off x="17825294" y="12615160"/>
            <a:ext cx="4845559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*Until we win plane tickets!</a:t>
            </a:r>
          </a:p>
        </p:txBody>
      </p:sp>
      <p:sp>
        <p:nvSpPr>
          <p:cNvPr id="311" name="Shape 311"/>
          <p:cNvSpPr/>
          <p:nvPr/>
        </p:nvSpPr>
        <p:spPr>
          <a:xfrm>
            <a:off x="2079643" y="11151744"/>
            <a:ext cx="921308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chemeClr val="accent1">
                    <a:hueOff val="104794"/>
                    <a:lumOff val="-8431"/>
                  </a:schemeClr>
                </a:solidFill>
              </a:defRPr>
            </a:lvl1pPr>
          </a:lstStyle>
          <a:p>
            <a:pPr/>
            <a:r>
              <a:t>Fullstack Engineer, Partner @ Data Joes</a:t>
            </a:r>
          </a:p>
        </p:txBody>
      </p:sp>
      <p:sp>
        <p:nvSpPr>
          <p:cNvPr id="312" name="Shape 312"/>
          <p:cNvSpPr/>
          <p:nvPr/>
        </p:nvSpPr>
        <p:spPr>
          <a:xfrm>
            <a:off x="12504175" y="11151744"/>
            <a:ext cx="10839705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chemeClr val="accent1">
                    <a:hueOff val="104794"/>
                    <a:lumOff val="-8431"/>
                  </a:schemeClr>
                </a:solidFill>
              </a:defRPr>
            </a:lvl1pPr>
          </a:lstStyle>
          <a:p>
            <a:pPr/>
            <a:r>
              <a:t>Measurement Consultant, Partner @ Data Joes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>
            <p:ph type="title"/>
          </p:nvPr>
        </p:nvSpPr>
        <p:spPr>
          <a:xfrm>
            <a:off x="749300" y="4267200"/>
            <a:ext cx="22860000" cy="8767763"/>
          </a:xfrm>
          <a:prstGeom prst="rect">
            <a:avLst/>
          </a:prstGeom>
        </p:spPr>
        <p:txBody>
          <a:bodyPr/>
          <a:lstStyle/>
          <a:p>
            <a:pPr defTabSz="437514">
              <a:defRPr sz="10759"/>
            </a:pPr>
            <a:r>
              <a:t>- </a:t>
            </a:r>
            <a:r>
              <a:rPr>
                <a:solidFill>
                  <a:srgbClr val="FFFFFF"/>
                </a:solidFill>
              </a:rPr>
              <a:t>Identify partnership opportunities</a:t>
            </a:r>
            <a:r>
              <a:t> with SBT’s and other Corporate Travel Purchase points</a:t>
            </a:r>
            <a:endParaRPr>
              <a:solidFill>
                <a:srgbClr val="FFFFFF"/>
              </a:solidFill>
            </a:endParaRPr>
          </a:p>
          <a:p>
            <a:pPr defTabSz="437514">
              <a:defRPr sz="10759"/>
            </a:pPr>
          </a:p>
          <a:p>
            <a:pPr defTabSz="437514">
              <a:defRPr sz="10759"/>
            </a:pPr>
            <a:r>
              <a:t>- Use the prize money to </a:t>
            </a:r>
            <a:r>
              <a:rPr>
                <a:solidFill>
                  <a:srgbClr val="FFFFFF"/>
                </a:solidFill>
              </a:rPr>
              <a:t>incubate NDCRC </a:t>
            </a:r>
            <a:r>
              <a:t>within Data Joes And </a:t>
            </a:r>
            <a:r>
              <a:rPr>
                <a:solidFill>
                  <a:srgbClr val="FFFFFF"/>
                </a:solidFill>
              </a:rPr>
              <a:t>Complete development</a:t>
            </a:r>
            <a:r>
              <a:t> of the platform</a:t>
            </a:r>
          </a:p>
        </p:txBody>
      </p:sp>
      <p:sp>
        <p:nvSpPr>
          <p:cNvPr id="315" name="Shape 315"/>
          <p:cNvSpPr/>
          <p:nvPr/>
        </p:nvSpPr>
        <p:spPr>
          <a:xfrm>
            <a:off x="762000" y="1155700"/>
            <a:ext cx="22860000" cy="635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lnSpc>
                <a:spcPct val="80000"/>
              </a:lnSpc>
              <a:spcBef>
                <a:spcPts val="0"/>
              </a:spcBef>
              <a:defRPr cap="all" sz="233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Next Steps</a:t>
            </a:r>
          </a:p>
        </p:txBody>
      </p:sp>
      <p:pic>
        <p:nvPicPr>
          <p:cNvPr id="316" name="pasted-image.tiff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6836353" y="41966"/>
            <a:ext cx="7155947" cy="45046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title"/>
          </p:nvPr>
        </p:nvSpPr>
        <p:spPr>
          <a:xfrm>
            <a:off x="454953" y="4729410"/>
            <a:ext cx="21725295" cy="8244980"/>
          </a:xfrm>
          <a:prstGeom prst="rect">
            <a:avLst/>
          </a:prstGeom>
        </p:spPr>
        <p:txBody>
          <a:bodyPr/>
          <a:lstStyle/>
          <a:p>
            <a:pPr>
              <a:defRPr sz="150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pPr>
            <a:r>
              <a:t>SBTs </a:t>
            </a:r>
            <a:r>
              <a:rPr>
                <a:solidFill>
                  <a:schemeClr val="accent1"/>
                </a:solidFill>
              </a:rPr>
              <a:t>can’t be the </a:t>
            </a:r>
            <a:r>
              <a:t>source of truth</a:t>
            </a:r>
            <a:r>
              <a:rPr>
                <a:solidFill>
                  <a:schemeClr val="accent1"/>
                </a:solidFill>
              </a:rPr>
              <a:t> for </a:t>
            </a:r>
            <a:r>
              <a:t>Air Travel</a:t>
            </a:r>
            <a:r>
              <a:rPr>
                <a:solidFill>
                  <a:schemeClr val="accent1"/>
                </a:solidFill>
              </a:rPr>
              <a:t> bookings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title"/>
          </p:nvPr>
        </p:nvSpPr>
        <p:spPr>
          <a:xfrm>
            <a:off x="482600" y="3200400"/>
            <a:ext cx="21725295" cy="9873060"/>
          </a:xfrm>
          <a:prstGeom prst="rect">
            <a:avLst/>
          </a:prstGeom>
        </p:spPr>
        <p:txBody>
          <a:bodyPr/>
          <a:lstStyle/>
          <a:p>
            <a:pPr>
              <a:defRPr sz="140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pPr>
            <a:r>
              <a:t>UnbundlEd</a:t>
            </a:r>
            <a:r>
              <a:rPr>
                <a:solidFill>
                  <a:schemeClr val="accent1"/>
                </a:solidFill>
              </a:rPr>
              <a:t> Airfares +</a:t>
            </a:r>
            <a:endParaRPr>
              <a:solidFill>
                <a:schemeClr val="accent1"/>
              </a:solidFill>
            </a:endParaRPr>
          </a:p>
          <a:p>
            <a:pPr>
              <a:defRPr sz="140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pPr>
            <a:r>
              <a:rPr>
                <a:solidFill>
                  <a:schemeClr val="accent1"/>
                </a:solidFill>
              </a:rPr>
              <a:t>more </a:t>
            </a:r>
            <a:r>
              <a:t>ancillaries </a:t>
            </a:r>
            <a:r>
              <a:rPr>
                <a:solidFill>
                  <a:schemeClr val="accent1"/>
                </a:solidFill>
              </a:rPr>
              <a:t>+</a:t>
            </a:r>
          </a:p>
          <a:p>
            <a:pPr>
              <a:defRPr sz="140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pPr>
            <a:r>
              <a:rPr>
                <a:solidFill>
                  <a:schemeClr val="accent1"/>
                </a:solidFill>
              </a:rPr>
              <a:t>more </a:t>
            </a:r>
            <a:r>
              <a:t>reconciliation</a:t>
            </a:r>
            <a:r>
              <a:rPr>
                <a:solidFill>
                  <a:schemeClr val="accent1"/>
                </a:solidFill>
              </a:rPr>
              <a:t> =</a:t>
            </a:r>
            <a:endParaRPr>
              <a:solidFill>
                <a:schemeClr val="accent1"/>
              </a:solidFill>
            </a:endParaRPr>
          </a:p>
          <a:p>
            <a:pPr>
              <a:defRPr sz="140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pPr>
            <a:r>
              <a:rPr>
                <a:solidFill>
                  <a:schemeClr val="accent1"/>
                </a:solidFill>
              </a:rPr>
              <a:t>full </a:t>
            </a:r>
            <a:r>
              <a:t>cost</a:t>
            </a:r>
            <a:r>
              <a:rPr>
                <a:solidFill>
                  <a:schemeClr val="accent1"/>
                </a:solidFill>
              </a:rPr>
              <a:t> of Air Travel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lvl1pPr>
          </a:lstStyle>
          <a:p>
            <a:pPr/>
            <a:r>
              <a:t>The Solution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lvl1pPr>
          </a:lstStyle>
          <a:p>
            <a:pPr/>
            <a:r>
              <a:t>The</a:t>
            </a:r>
          </a:p>
        </p:txBody>
      </p:sp>
      <p:sp>
        <p:nvSpPr>
          <p:cNvPr id="178" name="Shape 178"/>
          <p:cNvSpPr/>
          <p:nvPr/>
        </p:nvSpPr>
        <p:spPr>
          <a:xfrm>
            <a:off x="-16203" y="-53738"/>
            <a:ext cx="24416406" cy="1382347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566674">
              <a:lnSpc>
                <a:spcPct val="80000"/>
              </a:lnSpc>
              <a:spcBef>
                <a:spcPts val="0"/>
              </a:spcBef>
              <a:defRPr cap="all" sz="2619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  <a:p>
            <a:pPr defTabSz="566674">
              <a:lnSpc>
                <a:spcPct val="80000"/>
              </a:lnSpc>
              <a:spcBef>
                <a:spcPts val="0"/>
              </a:spcBef>
              <a:defRPr cap="all" sz="2619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NDC</a:t>
            </a:r>
          </a:p>
          <a:p>
            <a:pPr defTabSz="566674">
              <a:lnSpc>
                <a:spcPct val="80000"/>
              </a:lnSpc>
              <a:spcBef>
                <a:spcPts val="0"/>
              </a:spcBef>
              <a:defRPr cap="all" sz="2619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       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R</a:t>
            </a:r>
            <a:r>
              <a:t>ECEIPT </a:t>
            </a:r>
          </a:p>
          <a:p>
            <a:pPr defTabSz="566674">
              <a:lnSpc>
                <a:spcPct val="80000"/>
              </a:lnSpc>
              <a:spcBef>
                <a:spcPts val="0"/>
              </a:spcBef>
              <a:defRPr cap="all" sz="2619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                    </a:t>
            </a:r>
            <a:r>
              <a: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rPr>
              <a:t>C</a:t>
            </a:r>
            <a:r>
              <a:t>OLLECTOR</a:t>
            </a:r>
          </a:p>
        </p:txBody>
      </p:sp>
      <p:pic>
        <p:nvPicPr>
          <p:cNvPr id="179" name="pasted-image.tiff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6836353" y="41966"/>
            <a:ext cx="7155947" cy="4504669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Shape 180"/>
          <p:cNvSpPr/>
          <p:nvPr/>
        </p:nvSpPr>
        <p:spPr>
          <a:xfrm>
            <a:off x="16542512" y="2633322"/>
            <a:ext cx="757158" cy="133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cap="all" sz="83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A</a:t>
            </a:r>
          </a:p>
        </p:txBody>
      </p:sp>
      <p:sp>
        <p:nvSpPr>
          <p:cNvPr id="181" name="Shape 181"/>
          <p:cNvSpPr/>
          <p:nvPr/>
        </p:nvSpPr>
        <p:spPr>
          <a:xfrm>
            <a:off x="18026938" y="3712822"/>
            <a:ext cx="4774885" cy="133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cap="all" sz="8300"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Solution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>
                    <a:hueOff val="-667846"/>
                    <a:satOff val="2144"/>
                    <a:lumOff val="-5984"/>
                  </a:schemeClr>
                </a:solidFill>
              </a:defRPr>
            </a:lvl1pPr>
          </a:lstStyle>
          <a:p>
            <a:pPr/>
            <a:r>
              <a:t>How it Works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title"/>
          </p:nvPr>
        </p:nvSpPr>
        <p:spPr>
          <a:xfrm>
            <a:off x="762000" y="495300"/>
            <a:ext cx="22860000" cy="2536429"/>
          </a:xfrm>
          <a:prstGeom prst="rect">
            <a:avLst/>
          </a:prstGeom>
        </p:spPr>
        <p:txBody>
          <a:bodyPr/>
          <a:lstStyle>
            <a:lvl1pPr algn="ctr">
              <a:defRPr sz="15000"/>
            </a:lvl1pPr>
          </a:lstStyle>
          <a:p>
            <a:pPr/>
            <a:r>
              <a:t>Air Travel Reconciliation Today</a:t>
            </a:r>
          </a:p>
        </p:txBody>
      </p:sp>
      <p:sp>
        <p:nvSpPr>
          <p:cNvPr id="186" name="Shape 186"/>
          <p:cNvSpPr/>
          <p:nvPr/>
        </p:nvSpPr>
        <p:spPr>
          <a:xfrm>
            <a:off x="1689100" y="3343572"/>
            <a:ext cx="2361804" cy="174208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77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SBT</a:t>
            </a:r>
          </a:p>
        </p:txBody>
      </p:sp>
      <p:sp>
        <p:nvSpPr>
          <p:cNvPr id="187" name="Shape 187"/>
          <p:cNvSpPr/>
          <p:nvPr/>
        </p:nvSpPr>
        <p:spPr>
          <a:xfrm>
            <a:off x="1701800" y="5397500"/>
            <a:ext cx="2361804" cy="174208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77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OTA</a:t>
            </a:r>
          </a:p>
        </p:txBody>
      </p:sp>
      <p:sp>
        <p:nvSpPr>
          <p:cNvPr id="188" name="Shape 188"/>
          <p:cNvSpPr/>
          <p:nvPr/>
        </p:nvSpPr>
        <p:spPr>
          <a:xfrm>
            <a:off x="1260375" y="7366000"/>
            <a:ext cx="3244653" cy="136445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4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Airline.com</a:t>
            </a:r>
          </a:p>
        </p:txBody>
      </p:sp>
      <p:sp>
        <p:nvSpPr>
          <p:cNvPr id="189" name="Shape 189"/>
          <p:cNvSpPr/>
          <p:nvPr/>
        </p:nvSpPr>
        <p:spPr>
          <a:xfrm>
            <a:off x="4117975" y="4139687"/>
            <a:ext cx="6331404" cy="470828"/>
          </a:xfrm>
          <a:prstGeom prst="line">
            <a:avLst/>
          </a:prstGeom>
          <a:ln w="1397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0" name="Shape 190"/>
          <p:cNvSpPr/>
          <p:nvPr/>
        </p:nvSpPr>
        <p:spPr>
          <a:xfrm>
            <a:off x="4168774" y="6148791"/>
            <a:ext cx="5540819" cy="145932"/>
          </a:xfrm>
          <a:prstGeom prst="line">
            <a:avLst/>
          </a:prstGeom>
          <a:ln w="1397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1" name="Shape 191"/>
          <p:cNvSpPr/>
          <p:nvPr/>
        </p:nvSpPr>
        <p:spPr>
          <a:xfrm>
            <a:off x="4498975" y="8102087"/>
            <a:ext cx="4880662" cy="141591"/>
          </a:xfrm>
          <a:prstGeom prst="line">
            <a:avLst/>
          </a:prstGeom>
          <a:ln w="1397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2" name="Shape 192"/>
          <p:cNvSpPr/>
          <p:nvPr/>
        </p:nvSpPr>
        <p:spPr>
          <a:xfrm flipV="1">
            <a:off x="3863975" y="9331889"/>
            <a:ext cx="5528450" cy="884335"/>
          </a:xfrm>
          <a:prstGeom prst="line">
            <a:avLst/>
          </a:prstGeom>
          <a:ln w="1397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3" name="Shape 193"/>
          <p:cNvSpPr/>
          <p:nvPr/>
        </p:nvSpPr>
        <p:spPr>
          <a:xfrm flipV="1">
            <a:off x="3863975" y="10281117"/>
            <a:ext cx="5822947" cy="1941707"/>
          </a:xfrm>
          <a:prstGeom prst="line">
            <a:avLst/>
          </a:prstGeom>
          <a:ln w="1397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4" name="Shape 194"/>
          <p:cNvSpPr/>
          <p:nvPr/>
        </p:nvSpPr>
        <p:spPr>
          <a:xfrm>
            <a:off x="10062427" y="7807920"/>
            <a:ext cx="8286354" cy="208796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3200"/>
              </a:spcBef>
              <a:defRPr cap="all" sz="6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Open Booking:</a:t>
            </a:r>
          </a:p>
          <a:p>
            <a:pPr algn="ctr">
              <a:lnSpc>
                <a:spcPct val="80000"/>
              </a:lnSpc>
              <a:spcBef>
                <a:spcPts val="3200"/>
              </a:spcBef>
              <a:defRPr cap="all" sz="6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Trip Link/Rocket Trip</a:t>
            </a:r>
          </a:p>
        </p:txBody>
      </p:sp>
      <p:sp>
        <p:nvSpPr>
          <p:cNvPr id="195" name="Shape 195"/>
          <p:cNvSpPr/>
          <p:nvPr/>
        </p:nvSpPr>
        <p:spPr>
          <a:xfrm>
            <a:off x="11037152" y="11015928"/>
            <a:ext cx="6336904" cy="131683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6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Doing Nothing</a:t>
            </a:r>
          </a:p>
        </p:txBody>
      </p:sp>
      <p:sp>
        <p:nvSpPr>
          <p:cNvPr id="196" name="Shape 196"/>
          <p:cNvSpPr/>
          <p:nvPr/>
        </p:nvSpPr>
        <p:spPr>
          <a:xfrm>
            <a:off x="18644221" y="8071411"/>
            <a:ext cx="1589110" cy="1"/>
          </a:xfrm>
          <a:prstGeom prst="line">
            <a:avLst/>
          </a:prstGeom>
          <a:ln w="2159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7" name="Shape 197"/>
          <p:cNvSpPr/>
          <p:nvPr/>
        </p:nvSpPr>
        <p:spPr>
          <a:xfrm>
            <a:off x="18644221" y="6268541"/>
            <a:ext cx="1589110" cy="1"/>
          </a:xfrm>
          <a:prstGeom prst="line">
            <a:avLst/>
          </a:prstGeom>
          <a:ln w="2159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98" name="Shape 198"/>
          <p:cNvSpPr/>
          <p:nvPr/>
        </p:nvSpPr>
        <p:spPr>
          <a:xfrm>
            <a:off x="20904200" y="5633541"/>
            <a:ext cx="3153966" cy="454580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Travel </a:t>
            </a:r>
          </a:p>
          <a:p>
            <a:pPr algn="ctr">
              <a:spcBef>
                <a:spcPts val="800"/>
              </a:spcBef>
              <a:defRPr cap="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Cost Analysis</a:t>
            </a:r>
          </a:p>
        </p:txBody>
      </p:sp>
      <p:sp>
        <p:nvSpPr>
          <p:cNvPr id="199" name="Shape 199"/>
          <p:cNvSpPr/>
          <p:nvPr/>
        </p:nvSpPr>
        <p:spPr>
          <a:xfrm>
            <a:off x="17947727" y="11674343"/>
            <a:ext cx="2361804" cy="1"/>
          </a:xfrm>
          <a:prstGeom prst="line">
            <a:avLst/>
          </a:prstGeom>
          <a:ln w="2159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00" name="Shape 200"/>
          <p:cNvSpPr/>
          <p:nvPr/>
        </p:nvSpPr>
        <p:spPr>
          <a:xfrm>
            <a:off x="21453549" y="11102843"/>
            <a:ext cx="163830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????</a:t>
            </a:r>
          </a:p>
        </p:txBody>
      </p:sp>
      <p:sp>
        <p:nvSpPr>
          <p:cNvPr id="201" name="Shape 201"/>
          <p:cNvSpPr/>
          <p:nvPr/>
        </p:nvSpPr>
        <p:spPr>
          <a:xfrm>
            <a:off x="11202130" y="4233961"/>
            <a:ext cx="6336904" cy="312598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6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Manual/Automatic Reconciliation</a:t>
            </a:r>
          </a:p>
        </p:txBody>
      </p:sp>
      <p:sp>
        <p:nvSpPr>
          <p:cNvPr id="202" name="Shape 202"/>
          <p:cNvSpPr/>
          <p:nvPr/>
        </p:nvSpPr>
        <p:spPr>
          <a:xfrm>
            <a:off x="11356999" y="2261485"/>
            <a:ext cx="6387085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Data Aggregation</a:t>
            </a:r>
          </a:p>
        </p:txBody>
      </p:sp>
      <p:sp>
        <p:nvSpPr>
          <p:cNvPr id="203" name="Shape 203"/>
          <p:cNvSpPr/>
          <p:nvPr/>
        </p:nvSpPr>
        <p:spPr>
          <a:xfrm>
            <a:off x="20901556" y="2312285"/>
            <a:ext cx="3159253" cy="261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Analysis</a:t>
            </a:r>
          </a:p>
        </p:txBody>
      </p:sp>
      <p:sp>
        <p:nvSpPr>
          <p:cNvPr id="204" name="Shape 204"/>
          <p:cNvSpPr/>
          <p:nvPr/>
        </p:nvSpPr>
        <p:spPr>
          <a:xfrm>
            <a:off x="1774130" y="9043491"/>
            <a:ext cx="2090143" cy="196254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4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AirlineApp</a:t>
            </a:r>
          </a:p>
        </p:txBody>
      </p:sp>
      <p:sp>
        <p:nvSpPr>
          <p:cNvPr id="205" name="Shape 205"/>
          <p:cNvSpPr/>
          <p:nvPr/>
        </p:nvSpPr>
        <p:spPr>
          <a:xfrm>
            <a:off x="1295019" y="11317882"/>
            <a:ext cx="2887663" cy="136445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4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In Flight purchases</a:t>
            </a:r>
          </a:p>
        </p:txBody>
      </p:sp>
      <p:sp>
        <p:nvSpPr>
          <p:cNvPr id="206" name="Shape 206"/>
          <p:cNvSpPr/>
          <p:nvPr/>
        </p:nvSpPr>
        <p:spPr>
          <a:xfrm>
            <a:off x="113593" y="2007485"/>
            <a:ext cx="6448045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Points of Purchase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/>
        </p:nvSpPr>
        <p:spPr>
          <a:xfrm>
            <a:off x="1689100" y="3343572"/>
            <a:ext cx="2361804" cy="174208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77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SBT</a:t>
            </a:r>
          </a:p>
        </p:txBody>
      </p:sp>
      <p:sp>
        <p:nvSpPr>
          <p:cNvPr id="209" name="Shape 209"/>
          <p:cNvSpPr/>
          <p:nvPr/>
        </p:nvSpPr>
        <p:spPr>
          <a:xfrm>
            <a:off x="1701800" y="5397500"/>
            <a:ext cx="2361804" cy="174208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77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OTA</a:t>
            </a:r>
          </a:p>
        </p:txBody>
      </p:sp>
      <p:sp>
        <p:nvSpPr>
          <p:cNvPr id="210" name="Shape 210"/>
          <p:cNvSpPr/>
          <p:nvPr/>
        </p:nvSpPr>
        <p:spPr>
          <a:xfrm>
            <a:off x="1260375" y="7366000"/>
            <a:ext cx="3244653" cy="136445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4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Airline.com</a:t>
            </a:r>
          </a:p>
        </p:txBody>
      </p:sp>
      <p:sp>
        <p:nvSpPr>
          <p:cNvPr id="211" name="Shape 211"/>
          <p:cNvSpPr/>
          <p:nvPr/>
        </p:nvSpPr>
        <p:spPr>
          <a:xfrm>
            <a:off x="1774130" y="9043491"/>
            <a:ext cx="2090143" cy="196254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4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AirlineApp</a:t>
            </a:r>
          </a:p>
        </p:txBody>
      </p:sp>
      <p:sp>
        <p:nvSpPr>
          <p:cNvPr id="212" name="Shape 212"/>
          <p:cNvSpPr/>
          <p:nvPr/>
        </p:nvSpPr>
        <p:spPr>
          <a:xfrm>
            <a:off x="4117975" y="4139686"/>
            <a:ext cx="6867759" cy="2084343"/>
          </a:xfrm>
          <a:prstGeom prst="line">
            <a:avLst/>
          </a:prstGeom>
          <a:ln w="1397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13" name="Shape 213"/>
          <p:cNvSpPr/>
          <p:nvPr/>
        </p:nvSpPr>
        <p:spPr>
          <a:xfrm>
            <a:off x="4167997" y="6230625"/>
            <a:ext cx="6681393" cy="1017670"/>
          </a:xfrm>
          <a:prstGeom prst="line">
            <a:avLst/>
          </a:prstGeom>
          <a:ln w="1397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14" name="Shape 214"/>
          <p:cNvSpPr/>
          <p:nvPr/>
        </p:nvSpPr>
        <p:spPr>
          <a:xfrm>
            <a:off x="4498975" y="8102087"/>
            <a:ext cx="6330151" cy="279124"/>
          </a:xfrm>
          <a:prstGeom prst="line">
            <a:avLst/>
          </a:prstGeom>
          <a:ln w="1397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15" name="Shape 215"/>
          <p:cNvSpPr/>
          <p:nvPr/>
        </p:nvSpPr>
        <p:spPr>
          <a:xfrm flipV="1">
            <a:off x="3863975" y="9431708"/>
            <a:ext cx="7113992" cy="784515"/>
          </a:xfrm>
          <a:prstGeom prst="line">
            <a:avLst/>
          </a:prstGeom>
          <a:ln w="1397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16" name="Shape 216"/>
          <p:cNvSpPr/>
          <p:nvPr/>
        </p:nvSpPr>
        <p:spPr>
          <a:xfrm flipV="1">
            <a:off x="4033605" y="10707495"/>
            <a:ext cx="6950728" cy="1118833"/>
          </a:xfrm>
          <a:prstGeom prst="line">
            <a:avLst/>
          </a:prstGeom>
          <a:ln w="1397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17" name="Shape 217"/>
          <p:cNvSpPr/>
          <p:nvPr/>
        </p:nvSpPr>
        <p:spPr>
          <a:xfrm>
            <a:off x="17559376" y="8325941"/>
            <a:ext cx="3201381" cy="1"/>
          </a:xfrm>
          <a:prstGeom prst="line">
            <a:avLst/>
          </a:prstGeom>
          <a:ln w="2159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18" name="Shape 218"/>
          <p:cNvSpPr/>
          <p:nvPr/>
        </p:nvSpPr>
        <p:spPr>
          <a:xfrm>
            <a:off x="17559376" y="6001841"/>
            <a:ext cx="3201381" cy="1"/>
          </a:xfrm>
          <a:prstGeom prst="line">
            <a:avLst/>
          </a:prstGeom>
          <a:ln w="2159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19" name="Shape 219"/>
          <p:cNvSpPr/>
          <p:nvPr/>
        </p:nvSpPr>
        <p:spPr>
          <a:xfrm>
            <a:off x="20904200" y="5366841"/>
            <a:ext cx="3153966" cy="6030913"/>
          </a:xfrm>
          <a:prstGeom prst="rect">
            <a:avLst/>
          </a:prstGeom>
          <a:solidFill>
            <a:schemeClr val="accent1"/>
          </a:solidFill>
          <a:ln w="1524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Travel </a:t>
            </a:r>
          </a:p>
          <a:p>
            <a:pPr algn="ctr">
              <a:spcBef>
                <a:spcPts val="800"/>
              </a:spcBef>
              <a:defRPr cap="all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Cost Analysis</a:t>
            </a:r>
          </a:p>
        </p:txBody>
      </p:sp>
      <p:sp>
        <p:nvSpPr>
          <p:cNvPr id="220" name="Shape 220"/>
          <p:cNvSpPr/>
          <p:nvPr/>
        </p:nvSpPr>
        <p:spPr>
          <a:xfrm>
            <a:off x="17581525" y="10853241"/>
            <a:ext cx="3157083" cy="1"/>
          </a:xfrm>
          <a:prstGeom prst="line">
            <a:avLst/>
          </a:prstGeom>
          <a:ln w="2159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21" name="Shape 221"/>
          <p:cNvSpPr/>
          <p:nvPr/>
        </p:nvSpPr>
        <p:spPr>
          <a:xfrm>
            <a:off x="5621929" y="2728714"/>
            <a:ext cx="358978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NDC XML</a:t>
            </a:r>
          </a:p>
        </p:txBody>
      </p:sp>
      <p:sp>
        <p:nvSpPr>
          <p:cNvPr id="222" name="Shape 222"/>
          <p:cNvSpPr/>
          <p:nvPr/>
        </p:nvSpPr>
        <p:spPr>
          <a:xfrm>
            <a:off x="15996245" y="1954014"/>
            <a:ext cx="6639794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Standardized reports for downstream systems</a:t>
            </a:r>
          </a:p>
        </p:txBody>
      </p:sp>
      <p:sp>
        <p:nvSpPr>
          <p:cNvPr id="223" name="Shape 223"/>
          <p:cNvSpPr/>
          <p:nvPr/>
        </p:nvSpPr>
        <p:spPr>
          <a:xfrm flipV="1">
            <a:off x="19160066" y="4362408"/>
            <a:ext cx="1" cy="6399890"/>
          </a:xfrm>
          <a:prstGeom prst="line">
            <a:avLst/>
          </a:prstGeom>
          <a:ln w="76200">
            <a:solidFill>
              <a:srgbClr val="FFFFFF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24" name="Shape 224"/>
          <p:cNvSpPr/>
          <p:nvPr/>
        </p:nvSpPr>
        <p:spPr>
          <a:xfrm flipV="1">
            <a:off x="7416820" y="3525383"/>
            <a:ext cx="1" cy="9045690"/>
          </a:xfrm>
          <a:prstGeom prst="line">
            <a:avLst/>
          </a:prstGeom>
          <a:ln w="76200">
            <a:solidFill>
              <a:srgbClr val="FFFFFF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25" name="Shape 225"/>
          <p:cNvSpPr/>
          <p:nvPr/>
        </p:nvSpPr>
        <p:spPr>
          <a:xfrm>
            <a:off x="113593" y="2007485"/>
            <a:ext cx="6448045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Points of Purchase</a:t>
            </a:r>
          </a:p>
        </p:txBody>
      </p:sp>
      <p:sp>
        <p:nvSpPr>
          <p:cNvPr id="226" name="Shape 226"/>
          <p:cNvSpPr/>
          <p:nvPr>
            <p:ph type="title"/>
          </p:nvPr>
        </p:nvSpPr>
        <p:spPr>
          <a:xfrm>
            <a:off x="762000" y="495300"/>
            <a:ext cx="22860000" cy="2536429"/>
          </a:xfrm>
          <a:prstGeom prst="rect">
            <a:avLst/>
          </a:prstGeom>
        </p:spPr>
        <p:txBody>
          <a:bodyPr/>
          <a:lstStyle>
            <a:lvl1pPr algn="ctr" defTabSz="784225">
              <a:defRPr sz="14250"/>
            </a:lvl1pPr>
          </a:lstStyle>
          <a:p>
            <a:pPr/>
            <a:r>
              <a:t>Air Travel Reconciliation ToMorrow</a:t>
            </a:r>
          </a:p>
        </p:txBody>
      </p:sp>
      <p:sp>
        <p:nvSpPr>
          <p:cNvPr id="227" name="Shape 227"/>
          <p:cNvSpPr/>
          <p:nvPr/>
        </p:nvSpPr>
        <p:spPr>
          <a:xfrm flipV="1">
            <a:off x="6710171" y="11389246"/>
            <a:ext cx="4705953" cy="1498755"/>
          </a:xfrm>
          <a:prstGeom prst="line">
            <a:avLst/>
          </a:prstGeom>
          <a:ln w="139700">
            <a:solidFill>
              <a:schemeClr val="accent4">
                <a:hueOff val="-667846"/>
                <a:satOff val="2144"/>
                <a:lumOff val="-5984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0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28" name="Shape 228"/>
          <p:cNvSpPr/>
          <p:nvPr/>
        </p:nvSpPr>
        <p:spPr>
          <a:xfrm>
            <a:off x="5196185" y="11887167"/>
            <a:ext cx="1843088" cy="174208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4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Your App</a:t>
            </a:r>
          </a:p>
        </p:txBody>
      </p:sp>
      <p:sp>
        <p:nvSpPr>
          <p:cNvPr id="229" name="Shape 229"/>
          <p:cNvSpPr/>
          <p:nvPr/>
        </p:nvSpPr>
        <p:spPr>
          <a:xfrm>
            <a:off x="1295019" y="11317882"/>
            <a:ext cx="2887663" cy="136445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3200"/>
              </a:spcBef>
              <a:defRPr cap="all" sz="40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In Flight purchases</a:t>
            </a:r>
          </a:p>
        </p:txBody>
      </p:sp>
      <p:sp>
        <p:nvSpPr>
          <p:cNvPr id="230" name="Shape 230"/>
          <p:cNvSpPr/>
          <p:nvPr/>
        </p:nvSpPr>
        <p:spPr>
          <a:xfrm>
            <a:off x="11142341" y="4987924"/>
            <a:ext cx="6639794" cy="6695481"/>
          </a:xfrm>
          <a:prstGeom prst="roundRect">
            <a:avLst>
              <a:gd name="adj" fmla="val 12936"/>
            </a:avLst>
          </a:prstGeom>
          <a:solidFill>
            <a:srgbClr val="FF93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NDC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Receipt </a:t>
            </a:r>
          </a:p>
          <a:p>
            <a:pPr algn="ctr">
              <a:spcBef>
                <a:spcPts val="800"/>
              </a:spcBef>
              <a:defRPr cap="all" sz="90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Collector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